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6"/>
  </p:notesMasterIdLst>
  <p:sldIdLst>
    <p:sldId id="320" r:id="rId2"/>
    <p:sldId id="263" r:id="rId3"/>
    <p:sldId id="284" r:id="rId4"/>
    <p:sldId id="296" r:id="rId5"/>
    <p:sldId id="306" r:id="rId6"/>
    <p:sldId id="316" r:id="rId7"/>
    <p:sldId id="297" r:id="rId8"/>
    <p:sldId id="294" r:id="rId9"/>
    <p:sldId id="298" r:id="rId10"/>
    <p:sldId id="310" r:id="rId11"/>
    <p:sldId id="299" r:id="rId12"/>
    <p:sldId id="307" r:id="rId13"/>
    <p:sldId id="311" r:id="rId14"/>
    <p:sldId id="312" r:id="rId15"/>
    <p:sldId id="313" r:id="rId16"/>
    <p:sldId id="314" r:id="rId17"/>
    <p:sldId id="317" r:id="rId18"/>
    <p:sldId id="319" r:id="rId19"/>
    <p:sldId id="300" r:id="rId20"/>
    <p:sldId id="315" r:id="rId21"/>
    <p:sldId id="303" r:id="rId22"/>
    <p:sldId id="287" r:id="rId23"/>
    <p:sldId id="321" r:id="rId24"/>
    <p:sldId id="280" r:id="rId25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920" autoAdjust="0"/>
  </p:normalViewPr>
  <p:slideViewPr>
    <p:cSldViewPr>
      <p:cViewPr varScale="1">
        <p:scale>
          <a:sx n="67" d="100"/>
          <a:sy n="67" d="100"/>
        </p:scale>
        <p:origin x="147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C24334-39D1-4FED-9ECC-61BF1F2EAD02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15B7E5-BAF7-4218-B0B0-25FC89915B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4012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5B7E5-BAF7-4218-B0B0-25FC89915BD1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03029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5B7E5-BAF7-4218-B0B0-25FC89915BD1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4320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5B7E5-BAF7-4218-B0B0-25FC89915BD1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716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5B7E5-BAF7-4218-B0B0-25FC89915BD1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7272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2656C9C-8D5F-4210-8FD3-30CC448A4891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5D609D-4776-460D-8825-D8B4AA2C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436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2656C9C-8D5F-4210-8FD3-30CC448A4891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5D609D-4776-460D-8825-D8B4AA2C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217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2656C9C-8D5F-4210-8FD3-30CC448A4891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5D609D-4776-460D-8825-D8B4AA2C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652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2656C9C-8D5F-4210-8FD3-30CC448A4891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5D609D-4776-460D-8825-D8B4AA2C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298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2656C9C-8D5F-4210-8FD3-30CC448A4891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5D609D-4776-460D-8825-D8B4AA2C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804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2656C9C-8D5F-4210-8FD3-30CC448A4891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5D609D-4776-460D-8825-D8B4AA2C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841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2656C9C-8D5F-4210-8FD3-30CC448A4891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5D609D-4776-460D-8825-D8B4AA2C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647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2656C9C-8D5F-4210-8FD3-30CC448A4891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5D609D-4776-460D-8825-D8B4AA2C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575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173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2656C9C-8D5F-4210-8FD3-30CC448A4891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5D609D-4776-460D-8825-D8B4AA2C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95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2656C9C-8D5F-4210-8FD3-30CC448A4891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5D609D-4776-460D-8825-D8B4AA2C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145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73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09800" y="1219200"/>
            <a:ext cx="52578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This is a hidden slide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1257300" y="2743200"/>
            <a:ext cx="7162800" cy="2209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Dear honorable teacher please follow the instructions that has given in the slide </a:t>
            </a:r>
            <a:r>
              <a:rPr lang="en-US" sz="2400" dirty="0" smtClean="0"/>
              <a:t>notes </a:t>
            </a:r>
            <a:r>
              <a:rPr lang="en-US" sz="2400" dirty="0"/>
              <a:t>(under the every slide</a:t>
            </a:r>
            <a:r>
              <a:rPr lang="en-US" sz="2400"/>
              <a:t>). </a:t>
            </a:r>
            <a:r>
              <a:rPr lang="en-US" sz="2400" smtClean="0"/>
              <a:t> </a:t>
            </a:r>
            <a:r>
              <a:rPr lang="en-US" sz="2400" dirty="0" smtClean="0"/>
              <a:t>It would be helpful to take a successful class. Thanks a lot. I wish you good luck.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51236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685800"/>
            <a:ext cx="6096000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Definition of  Simple or Noun Infinitive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95400" y="1905000"/>
            <a:ext cx="6629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When an infinitive does the function of a Noun, it is called  Simple or Noun Infinitive.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200" y="3505200"/>
            <a:ext cx="5181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u="sng" dirty="0" smtClean="0">
                <a:latin typeface="Times New Roman" pitchFamily="18" charset="0"/>
                <a:cs typeface="Times New Roman" pitchFamily="18" charset="0"/>
              </a:rPr>
              <a:t>As: </a:t>
            </a:r>
          </a:p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To take exercise is good for health.</a:t>
            </a:r>
          </a:p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Birds love to sing. </a:t>
            </a:r>
          </a:p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To respect our parents is our duty. 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ex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3429000"/>
            <a:ext cx="2724778" cy="1828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609600"/>
            <a:ext cx="6629400" cy="5847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Simple or Noun Infinitive is used as :</a:t>
            </a:r>
            <a:endParaRPr lang="en-US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1524000"/>
            <a:ext cx="7162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lphaLcParenR"/>
            </a:pPr>
            <a:r>
              <a:rPr lang="en-US" sz="28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Subject of a verb :</a:t>
            </a:r>
          </a:p>
          <a:p>
            <a:pPr marL="514350" indent="-514350"/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	To err is human. To walk is good for health.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" y="2971800"/>
            <a:ext cx="6172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lphaLcParenR" startAt="2"/>
            </a:pPr>
            <a:r>
              <a:rPr lang="en-US" sz="28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Object of a verb :</a:t>
            </a:r>
          </a:p>
          <a:p>
            <a:pPr marL="514350" indent="-514350"/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	He likes to swim. I taught him to read.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0" y="4191000"/>
            <a:ext cx="48768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32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Object of a Preposition :</a:t>
            </a:r>
          </a:p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    He is about to die. </a:t>
            </a:r>
          </a:p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    He is about to go.</a:t>
            </a:r>
          </a:p>
          <a:p>
            <a:endParaRPr lang="en-US" sz="32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7" descr="mtc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2600" y="4419600"/>
            <a:ext cx="2611582" cy="1876865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609600"/>
            <a:ext cx="6629400" cy="5847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Simple or Noun Infinitive is used as :</a:t>
            </a:r>
            <a:endParaRPr lang="en-US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1524000"/>
            <a:ext cx="7162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d)  </a:t>
            </a:r>
            <a:r>
              <a:rPr lang="en-US" sz="28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Complement to verb : </a:t>
            </a:r>
          </a:p>
          <a:p>
            <a:pPr marL="514350" indent="-514350"/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	He seems to be an honest man.</a:t>
            </a:r>
          </a:p>
          <a:p>
            <a:pPr marL="514350" indent="-514350"/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	He appears to be a rich man.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" y="2971800"/>
            <a:ext cx="6172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e</a:t>
            </a:r>
            <a:r>
              <a:rPr lang="en-US" sz="28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  Objective  Complement : </a:t>
            </a:r>
          </a:p>
          <a:p>
            <a:pPr marL="514350" indent="-514350"/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	We take him to be a fool.</a:t>
            </a:r>
          </a:p>
          <a:p>
            <a:pPr marL="514350" indent="-514350"/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	She  seems to be tired.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2000" y="4419600"/>
            <a:ext cx="7696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f) </a:t>
            </a:r>
            <a:r>
              <a:rPr lang="en-US" sz="32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With too/enough.</a:t>
            </a:r>
          </a:p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   He is too weak to walk</a:t>
            </a:r>
          </a:p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   I have enough strength to face the reality.</a:t>
            </a:r>
            <a:endParaRPr lang="en-US" sz="32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7" descr="su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2200" y="2667000"/>
            <a:ext cx="1914525" cy="2590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914400"/>
            <a:ext cx="7467600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Definition of  Gerundial or Qualifying Infinitive. 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95400" y="1905000"/>
            <a:ext cx="6629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When an infinitive qualify or Modify another parts of  Speech  or sentences,  it is called  Gerundial or qualifying Infinitive.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200" y="3505200"/>
            <a:ext cx="5181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u="sng" dirty="0" smtClean="0">
                <a:latin typeface="Times New Roman" pitchFamily="18" charset="0"/>
                <a:cs typeface="Times New Roman" pitchFamily="18" charset="0"/>
              </a:rPr>
              <a:t>As: </a:t>
            </a:r>
          </a:p>
          <a:p>
            <a:r>
              <a:rPr lang="en-US" sz="28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 walked fast to avail the train. </a:t>
            </a:r>
          </a:p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To speak the truth, he is an honest man.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 descr="runi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0" y="3505200"/>
            <a:ext cx="1885950" cy="24669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609600"/>
            <a:ext cx="7543800" cy="5847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Gerundial or qualifying Infinitive is used to :</a:t>
            </a:r>
            <a:endParaRPr lang="en-US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1524000"/>
            <a:ext cx="71628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lphaLcParenR"/>
            </a:pPr>
            <a:r>
              <a:rPr lang="en-US" sz="28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Modify an adjective :</a:t>
            </a:r>
          </a:p>
          <a:p>
            <a:pPr marL="514350" indent="-514350"/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	The old man is too weak to walk.</a:t>
            </a:r>
          </a:p>
          <a:p>
            <a:pPr marL="514350" indent="-514350"/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	I am glad to receive your letter.</a:t>
            </a:r>
          </a:p>
          <a:p>
            <a:pPr marL="514350" indent="-514350"/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	He is ready to go.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400" y="3810000"/>
            <a:ext cx="54864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b)  Modify a verb :</a:t>
            </a:r>
          </a:p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    The children went to play.</a:t>
            </a:r>
          </a:p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    We eat to live.</a:t>
            </a:r>
          </a:p>
          <a:p>
            <a:endParaRPr lang="en-US" sz="32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7" descr="ea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62600" y="4191000"/>
            <a:ext cx="2971800" cy="16977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609600"/>
            <a:ext cx="7543800" cy="5847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Gerundial or qualifying Infinitive is used to :</a:t>
            </a:r>
            <a:endParaRPr lang="en-US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1676400"/>
            <a:ext cx="7162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28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c)   Modify a noun :</a:t>
            </a:r>
          </a:p>
          <a:p>
            <a:pPr marL="514350" indent="-514350"/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	It is a chair to sit on.</a:t>
            </a:r>
          </a:p>
          <a:p>
            <a:pPr marL="514350" indent="-514350"/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	This is  a house to let.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400" y="3886200"/>
            <a:ext cx="81534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d)  Modify an adverb :</a:t>
            </a:r>
          </a:p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    We went to the field, to see  to 	see the game.</a:t>
            </a:r>
          </a:p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    I walked fast to avail the train.</a:t>
            </a:r>
          </a:p>
          <a:p>
            <a:endParaRPr lang="en-US" sz="32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1447800"/>
            <a:ext cx="2619375" cy="2015836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685800"/>
            <a:ext cx="7543800" cy="5847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Gerundial or qualifying Infinitive is used to :</a:t>
            </a:r>
            <a:endParaRPr lang="en-US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1676400"/>
            <a:ext cx="71628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28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e)    Qualify a sentence :</a:t>
            </a:r>
          </a:p>
          <a:p>
            <a:pPr marL="514350" indent="-514350"/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	To speak the truth, he is an </a:t>
            </a:r>
          </a:p>
          <a:p>
            <a:pPr marL="514350" indent="-514350"/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	honest man.</a:t>
            </a:r>
          </a:p>
          <a:p>
            <a:pPr marL="514350" indent="-514350"/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	To be brief, I am ruined.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09800" y="3657600"/>
            <a:ext cx="5181600" cy="5847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Omissions of Infinitive </a:t>
            </a:r>
            <a:endParaRPr lang="en-US" sz="32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 descr="jud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0" y="1676400"/>
            <a:ext cx="2362200" cy="16764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914400" y="4343400"/>
            <a:ext cx="7239000" cy="523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After certain verbs the infinitive is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ommitted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38200" y="4876800"/>
            <a:ext cx="7543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They  are let, make, need, hear, watch, see, dare,  watch, feel, had better, had rather, would rather, sooner than, rather than.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8" grpId="0" animBg="1"/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0" y="609600"/>
            <a:ext cx="4114800" cy="5847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Perfect Infinitive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1524000"/>
            <a:ext cx="7772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Perfect infinitive is formed by using  ‘to have’ before a principal verb :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71600" y="2819400"/>
            <a:ext cx="6477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buAutoNum type="romanUcParenR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 wished to have gone there.</a:t>
            </a:r>
          </a:p>
          <a:p>
            <a:pPr marL="400050" indent="-400050">
              <a:buAutoNum type="romanUcParenR"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400050" indent="-400050">
              <a:buAutoNum type="romanUcParenR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He seems to have seen better days.</a:t>
            </a:r>
          </a:p>
          <a:p>
            <a:pPr marL="400050" indent="-400050">
              <a:buAutoNum type="romanUcParenR"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400050" indent="-400050">
              <a:buAutoNum type="romanUcParenR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They are reported to have done this.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0" y="5410200"/>
            <a:ext cx="7467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Note : Perfect infinitive is used after past tense of verbs wish, desire, hope intend , command etc.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0" y="609600"/>
            <a:ext cx="4114800" cy="5847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Split  Infinitive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1524000"/>
            <a:ext cx="7772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Split Infinitive : Some times adverb or adverb phrase is used in between infinitive and the verb in the sentence, in that case it is a split infinitive.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95400" y="3124200"/>
            <a:ext cx="6477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  I request you to kindly help me.</a:t>
            </a:r>
          </a:p>
          <a:p>
            <a:pPr marL="400050" indent="-400050"/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400050" indent="-400050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ii)  I request you to quickly do this.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4572000"/>
            <a:ext cx="4876800" cy="523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The correct forms should be :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43000" y="5105400"/>
            <a:ext cx="5791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buAutoNum type="romanL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 request you to help me kindly.</a:t>
            </a:r>
          </a:p>
          <a:p>
            <a:pPr marL="400050" indent="-400050">
              <a:buAutoNum type="romanLcPeriod"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400050" indent="-400050">
              <a:buAutoNum type="romanL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 request you to do this quickly.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 animBg="1"/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28800" y="914400"/>
            <a:ext cx="5638800" cy="762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Individual Work</a:t>
            </a:r>
            <a:endParaRPr lang="en-US" sz="4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ound Diagonal Corner Rectangle 2"/>
          <p:cNvSpPr/>
          <p:nvPr/>
        </p:nvSpPr>
        <p:spPr>
          <a:xfrm>
            <a:off x="609600" y="2057400"/>
            <a:ext cx="8153400" cy="4038600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Open your English Grammar book  page no. 18</a:t>
            </a:r>
          </a:p>
          <a:p>
            <a:pPr algn="ctr"/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Read the passage carefully  : </a:t>
            </a:r>
          </a:p>
          <a:p>
            <a:pPr algn="ctr"/>
            <a:r>
              <a:rPr lang="en-US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Ask and answer with your partner :</a:t>
            </a:r>
          </a:p>
          <a:p>
            <a:pPr algn="ctr"/>
            <a:endParaRPr lang="en-US" sz="2800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Which sentence in the passage is without  any infinitive ?</a:t>
            </a:r>
          </a:p>
          <a:p>
            <a:pPr>
              <a:buFont typeface="Wingdings" pitchFamily="2" charset="2"/>
              <a:buChar char="v"/>
            </a:pPr>
            <a:r>
              <a:rPr lang="en-US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How many infinitives are there in sentence number three ?             	Which ‘to’ is not infinitive here ?</a:t>
            </a:r>
          </a:p>
          <a:p>
            <a:pPr>
              <a:buFont typeface="Wingdings" pitchFamily="2" charset="2"/>
              <a:buChar char="v"/>
            </a:pPr>
            <a:r>
              <a:rPr lang="en-US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Which of the verbs in the passage have bare Infinitive ?</a:t>
            </a:r>
            <a:endParaRPr lang="en-US" sz="24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219200" y="762000"/>
            <a:ext cx="6705600" cy="914400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 smtClean="0">
                <a:solidFill>
                  <a:srgbClr val="002060"/>
                </a:solidFill>
                <a:latin typeface="Elephant" pitchFamily="18" charset="0"/>
                <a:cs typeface="Times New Roman" pitchFamily="18" charset="0"/>
              </a:rPr>
              <a:t>WELCOME</a:t>
            </a:r>
            <a:endParaRPr lang="en-US" sz="6600" dirty="0">
              <a:solidFill>
                <a:srgbClr val="002060"/>
              </a:solidFill>
              <a:latin typeface="Elephant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00200" y="5715000"/>
            <a:ext cx="5715000" cy="76200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002060"/>
                </a:solidFill>
                <a:latin typeface="Elephant" pitchFamily="18" charset="0"/>
                <a:cs typeface="Times New Roman" pitchFamily="18" charset="0"/>
              </a:rPr>
              <a:t>HOW  ARE  YOU ?</a:t>
            </a:r>
            <a:endParaRPr lang="en-US" sz="3600" dirty="0">
              <a:solidFill>
                <a:srgbClr val="002060"/>
              </a:solidFill>
              <a:latin typeface="Elephant" pitchFamily="18" charset="0"/>
              <a:cs typeface="Times New Roman" pitchFamily="18" charset="0"/>
            </a:endParaRPr>
          </a:p>
        </p:txBody>
      </p:sp>
      <p:pic>
        <p:nvPicPr>
          <p:cNvPr id="7" name="Picture 6" descr="rose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1752600"/>
            <a:ext cx="3773112" cy="366960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612086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38400" y="1371600"/>
            <a:ext cx="4114800" cy="76944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Pair Works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6800" y="2590800"/>
            <a:ext cx="6781800" cy="267765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Open your English Grammar book page no. 18.  Now  read the passage again and pick out different kinds of infinitives.</a:t>
            </a:r>
          </a:p>
          <a:p>
            <a:pPr algn="ctr"/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0" y="457200"/>
            <a:ext cx="4267200" cy="76944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Group Works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1447800"/>
            <a:ext cx="838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Fill in the gaps using infinitives where necessary :</a:t>
            </a:r>
            <a:endParaRPr lang="en-US" sz="28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2133600"/>
            <a:ext cx="84582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a. The Headmaster advised me ……….. study regularly.</a:t>
            </a:r>
          </a:p>
          <a:p>
            <a:pPr marL="571500" indent="-571500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b. This is an easy chair ………..  sit on.</a:t>
            </a:r>
          </a:p>
          <a:p>
            <a:pPr marL="571500" indent="-571500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Munira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is eager ………….. study engineering.</a:t>
            </a:r>
          </a:p>
          <a:p>
            <a:pPr marL="571500" indent="-571500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d. He need not ………….. do whatever he likes.</a:t>
            </a:r>
          </a:p>
          <a:p>
            <a:pPr marL="571500" indent="-571500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e. This is a house ……….  let.</a:t>
            </a:r>
          </a:p>
          <a:p>
            <a:pPr marL="571500" indent="-571500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f. You had better ……………. go than stay here.</a:t>
            </a:r>
          </a:p>
          <a:p>
            <a:pPr marL="571500" indent="-571500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g. He seems ………….. be better today.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5562600"/>
            <a:ext cx="8382000" cy="523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Answer : a)  to   b)  to   c)  to   d)  x   e)  to    f)  x   g)  to. 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loud Callout 1"/>
          <p:cNvSpPr/>
          <p:nvPr/>
        </p:nvSpPr>
        <p:spPr>
          <a:xfrm>
            <a:off x="5181600" y="304800"/>
            <a:ext cx="3429000" cy="2057400"/>
          </a:xfrm>
          <a:prstGeom prst="cloudCallout">
            <a:avLst>
              <a:gd name="adj1" fmla="val -77038"/>
              <a:gd name="adj2" fmla="val 77543"/>
            </a:avLst>
          </a:prstGeom>
          <a:noFill/>
          <a:ln w="3175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002060"/>
                </a:solidFill>
                <a:latin typeface="Stencil" pitchFamily="82" charset="0"/>
                <a:cs typeface="Times New Roman" pitchFamily="18" charset="0"/>
              </a:rPr>
              <a:t>HOME WORK</a:t>
            </a:r>
            <a:endParaRPr lang="en-US" sz="4000" dirty="0">
              <a:solidFill>
                <a:srgbClr val="002060"/>
              </a:solidFill>
              <a:latin typeface="Stencil" pitchFamily="82" charset="0"/>
              <a:cs typeface="Times New Roman" pitchFamily="18" charset="0"/>
            </a:endParaRPr>
          </a:p>
        </p:txBody>
      </p:sp>
      <p:pic>
        <p:nvPicPr>
          <p:cNvPr id="3" name="Picture 2" descr="Hom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1524000"/>
            <a:ext cx="4136571" cy="285993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4" name="Rounded Rectangle 3"/>
          <p:cNvSpPr/>
          <p:nvPr/>
        </p:nvSpPr>
        <p:spPr>
          <a:xfrm>
            <a:off x="914400" y="4876800"/>
            <a:ext cx="7696200" cy="12954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3175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Write five sentences using infinitive ‘to’ and five sentences using preposition ‘to’.</a:t>
            </a:r>
            <a:endParaRPr lang="en-US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228600"/>
            <a:ext cx="6248400" cy="1600200"/>
          </a:xfrm>
          <a:prstGeom prst="rect">
            <a:avLst/>
          </a:prstGeom>
          <a:noFill/>
        </p:spPr>
        <p:txBody>
          <a:bodyPr wrap="none" rtlCol="0">
            <a:prstTxWarp prst="textInflateTop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4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 Antiqua" pitchFamily="18" charset="0"/>
                <a:cs typeface="MonooMJ" pitchFamily="2" charset="0"/>
              </a:rPr>
              <a:t>Acknowledgement</a:t>
            </a:r>
            <a:endParaRPr lang="en-US" sz="4000" b="1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ook Antiqua" pitchFamily="18" charset="0"/>
              <a:cs typeface="MonooMJ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0" y="2028735"/>
            <a:ext cx="7924800" cy="120032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We would like to express our cordial gratitude to the  Ministry of Education, Directorate of Secondary &amp; Higher Education, NCTB, a2i</a:t>
            </a:r>
            <a:endParaRPr lang="en-US" sz="2400" b="1" dirty="0">
              <a:solidFill>
                <a:srgbClr val="003399"/>
              </a:solidFill>
              <a:latin typeface="Book Antiqua" pitchFamily="18" charset="0"/>
              <a:cs typeface="Nikosh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3695700" y="3387520"/>
            <a:ext cx="1905000" cy="752565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>
                    <a:lumMod val="95000"/>
                  </a:schemeClr>
                </a:solidFill>
                <a:latin typeface="Book Antiqua" pitchFamily="18" charset="0"/>
                <a:cs typeface="Nikosh" pitchFamily="2" charset="0"/>
              </a:rPr>
              <a:t>and</a:t>
            </a:r>
          </a:p>
        </p:txBody>
      </p:sp>
      <p:sp>
        <p:nvSpPr>
          <p:cNvPr id="8" name="Rectangle 7"/>
          <p:cNvSpPr/>
          <p:nvPr/>
        </p:nvSpPr>
        <p:spPr>
          <a:xfrm>
            <a:off x="838200" y="4298541"/>
            <a:ext cx="7772400" cy="2129555"/>
          </a:xfrm>
          <a:prstGeom prst="rect">
            <a:avLst/>
          </a:prstGeom>
          <a:noFill/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the panel of honorable editors ( Md. Jahangir </a:t>
            </a:r>
            <a:r>
              <a:rPr lang="en-US" sz="2400" b="1" dirty="0" err="1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Hasan</a:t>
            </a:r>
            <a:r>
              <a:rPr lang="en-US" sz="2400" b="1" dirty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, </a:t>
            </a:r>
            <a:r>
              <a:rPr lang="en-US" sz="2400" b="1" dirty="0" smtClean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Associate </a:t>
            </a:r>
            <a:r>
              <a:rPr lang="en-US" sz="2400" b="1" dirty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Professor (English) TTC, </a:t>
            </a:r>
            <a:r>
              <a:rPr lang="en-US" sz="2400" b="1" dirty="0" err="1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Rangpur</a:t>
            </a:r>
            <a:r>
              <a:rPr lang="en-US" sz="2400" b="1" dirty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, </a:t>
            </a:r>
            <a:r>
              <a:rPr lang="en-US" sz="2400" b="1" dirty="0" err="1" smtClean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Ranjit</a:t>
            </a:r>
            <a:r>
              <a:rPr lang="en-US" sz="2400" b="1" dirty="0" smtClean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 </a:t>
            </a:r>
            <a:r>
              <a:rPr lang="en-US" sz="2400" b="1" dirty="0" err="1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Poddar</a:t>
            </a:r>
            <a:r>
              <a:rPr lang="en-US" sz="2400" b="1" dirty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, </a:t>
            </a:r>
            <a:r>
              <a:rPr lang="en-US" sz="2400" b="1" dirty="0" smtClean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Associate </a:t>
            </a:r>
            <a:r>
              <a:rPr lang="en-US" sz="2400" b="1" dirty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Professor (English) TTC, Dhaka, and </a:t>
            </a:r>
            <a:r>
              <a:rPr lang="en-US" sz="2400" b="1" dirty="0" err="1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Urmila</a:t>
            </a:r>
            <a:r>
              <a:rPr lang="en-US" sz="2400" b="1" dirty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 Ahmed, </a:t>
            </a:r>
            <a:r>
              <a:rPr lang="en-US" sz="2400" b="1" dirty="0" smtClean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Associate </a:t>
            </a:r>
            <a:r>
              <a:rPr lang="en-US" sz="2400" b="1" dirty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Professor (English) TTC, Dhaka, to enrich the contents.</a:t>
            </a:r>
          </a:p>
        </p:txBody>
      </p:sp>
    </p:spTree>
    <p:extLst>
      <p:ext uri="{BB962C8B-B14F-4D97-AF65-F5344CB8AC3E}">
        <p14:creationId xmlns:p14="http://schemas.microsoft.com/office/powerpoint/2010/main" val="2173898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sz="half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609600"/>
            <a:ext cx="3733800" cy="40386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4" name="Content Placeholder 3"/>
          <p:cNvSpPr>
            <a:spLocks noGrp="1"/>
          </p:cNvSpPr>
          <p:nvPr>
            <p:ph sz="half" idx="4294967295"/>
          </p:nvPr>
        </p:nvSpPr>
        <p:spPr>
          <a:xfrm>
            <a:off x="838200" y="4724400"/>
            <a:ext cx="7162800" cy="1524000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7200" dirty="0" smtClean="0">
                <a:solidFill>
                  <a:srgbClr val="002060"/>
                </a:solidFill>
                <a:latin typeface="Stencil" pitchFamily="82" charset="0"/>
                <a:cs typeface="Times New Roman" pitchFamily="18" charset="0"/>
              </a:rPr>
              <a:t>THE END.</a:t>
            </a:r>
            <a:endParaRPr lang="en-US" sz="7200" dirty="0">
              <a:solidFill>
                <a:srgbClr val="002060"/>
              </a:solidFill>
              <a:latin typeface="Stencil" pitchFamily="82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8581806"/>
      </p:ext>
    </p:extLst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514600" y="533400"/>
            <a:ext cx="4038600" cy="838200"/>
          </a:xfrm>
          <a:prstGeom prst="round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rgbClr val="FFFF00"/>
                </a:solidFill>
              </a:rPr>
              <a:t>  </a:t>
            </a:r>
            <a:r>
              <a:rPr lang="en-US" sz="4400" dirty="0" smtClean="0">
                <a:solidFill>
                  <a:srgbClr val="002060"/>
                </a:solidFill>
                <a:latin typeface="Elephant" pitchFamily="18" charset="0"/>
                <a:cs typeface="Times New Roman" pitchFamily="18" charset="0"/>
              </a:rPr>
              <a:t>IDENTITY</a:t>
            </a:r>
            <a:endParaRPr lang="en-US" sz="4400" dirty="0">
              <a:solidFill>
                <a:srgbClr val="002060"/>
              </a:solidFill>
              <a:latin typeface="Elephant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743200" y="1676400"/>
            <a:ext cx="5334000" cy="1981200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SK.MD. HARUNAR RASHID.</a:t>
            </a:r>
          </a:p>
          <a:p>
            <a:pPr algn="ctr"/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Senior Teacher</a:t>
            </a:r>
          </a:p>
          <a:p>
            <a:pPr algn="ctr"/>
            <a:r>
              <a:rPr lang="en-US" sz="28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Sonatola</a:t>
            </a: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Model High School</a:t>
            </a:r>
          </a:p>
          <a:p>
            <a:pPr algn="ctr"/>
            <a:r>
              <a:rPr lang="en-US" sz="28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Sonatola</a:t>
            </a: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Bogra</a:t>
            </a: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43200" y="4038600"/>
            <a:ext cx="5334000" cy="22098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175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Lesson</a:t>
            </a:r>
          </a:p>
          <a:p>
            <a:pPr algn="ctr"/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ENGLISH GRAMMAR.</a:t>
            </a:r>
          </a:p>
          <a:p>
            <a:pPr algn="ctr"/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Class : Nine &amp; Ten</a:t>
            </a:r>
          </a:p>
          <a:p>
            <a:pPr algn="ctr"/>
            <a:r>
              <a:rPr lang="en-US" sz="3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Unit : Three, Infinitives.</a:t>
            </a:r>
          </a:p>
        </p:txBody>
      </p:sp>
      <p:pic>
        <p:nvPicPr>
          <p:cNvPr id="7" name="Picture 6" descr="Myself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2133600"/>
            <a:ext cx="734291" cy="1233311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8" name="Picture 7" descr="six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76400" y="4572000"/>
            <a:ext cx="777240" cy="120396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1752600" y="4038600"/>
            <a:ext cx="5791200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 : To is a preposition.</a:t>
            </a:r>
            <a:endParaRPr lang="en-US" sz="32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3200400"/>
            <a:ext cx="8534400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 : Do you know,  ‘To’ What kind of parts of speech ?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Flowchart: Decision 6"/>
          <p:cNvSpPr/>
          <p:nvPr/>
        </p:nvSpPr>
        <p:spPr>
          <a:xfrm>
            <a:off x="2819400" y="762000"/>
            <a:ext cx="3505200" cy="2362200"/>
          </a:xfrm>
          <a:prstGeom prst="flowChartDecision">
            <a:avLst/>
          </a:prstGeom>
          <a:solidFill>
            <a:schemeClr val="accent3">
              <a:lumMod val="60000"/>
              <a:lumOff val="4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To</a:t>
            </a:r>
            <a:endParaRPr lang="en-US" sz="115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Flowchart: Alternate Process 8"/>
          <p:cNvSpPr/>
          <p:nvPr/>
        </p:nvSpPr>
        <p:spPr>
          <a:xfrm>
            <a:off x="3124200" y="4876800"/>
            <a:ext cx="2971800" cy="990600"/>
          </a:xfrm>
          <a:prstGeom prst="flowChartAlternateProces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 : OK</a:t>
            </a:r>
            <a:endParaRPr lang="en-US" sz="4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8" grpId="0" animBg="1"/>
      <p:bldP spid="7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762000"/>
            <a:ext cx="518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Read  these sentences :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19200" y="1828800"/>
            <a:ext cx="3962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I want </a:t>
            </a:r>
            <a:r>
              <a:rPr lang="en-US" sz="32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to go.</a:t>
            </a:r>
          </a:p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They like </a:t>
            </a:r>
            <a:r>
              <a:rPr lang="en-US" sz="32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to swim.</a:t>
            </a:r>
          </a:p>
          <a:p>
            <a:r>
              <a:rPr lang="en-US" sz="32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To err 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is human.</a:t>
            </a:r>
            <a:endParaRPr lang="en-US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4038600"/>
            <a:ext cx="815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 above sentences what are 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to go, to swim and To err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su1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0" y="1600200"/>
            <a:ext cx="2514600" cy="181927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981200" y="5105400"/>
            <a:ext cx="5181600" cy="5847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They are INFINITIVE</a:t>
            </a:r>
            <a:endParaRPr lang="en-US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685800"/>
            <a:ext cx="5486400" cy="95410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What is the structure of </a:t>
            </a:r>
          </a:p>
          <a:p>
            <a:pPr algn="ctr"/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Infinitive and  Preposition ?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2057400"/>
            <a:ext cx="236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Infinitive  =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00400" y="2057400"/>
            <a:ext cx="129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to    </a:t>
            </a:r>
            <a:r>
              <a:rPr lang="en-US" sz="3200" dirty="0" smtClean="0"/>
              <a:t>+</a:t>
            </a: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4495800" y="2057400"/>
            <a:ext cx="3657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Present form of verb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0" y="2971800"/>
            <a:ext cx="5181600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As :  I want to play.</a:t>
            </a:r>
            <a:endParaRPr lang="en-US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9600" y="4343400"/>
            <a:ext cx="289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Preposition  =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05200" y="4267200"/>
            <a:ext cx="129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to    +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48200" y="4267200"/>
            <a:ext cx="16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object.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2000" y="5181600"/>
            <a:ext cx="5334000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As :  They are going to school.</a:t>
            </a:r>
            <a:endParaRPr lang="en-US" sz="32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11" descr="schoo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0" y="3886200"/>
            <a:ext cx="2453998" cy="2209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/>
      <p:bldP spid="7" grpId="0" animBg="1"/>
      <p:bldP spid="8" grpId="0"/>
      <p:bldP spid="9" grpId="0"/>
      <p:bldP spid="10" grpId="0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3600" y="838200"/>
            <a:ext cx="4953000" cy="646331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Elephant" pitchFamily="18" charset="0"/>
                <a:cs typeface="Times New Roman" pitchFamily="18" charset="0"/>
              </a:rPr>
              <a:t>Lesson Declaration </a:t>
            </a:r>
            <a:endParaRPr lang="en-US" sz="3600" dirty="0">
              <a:latin typeface="Elephant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19200" y="1905000"/>
            <a:ext cx="7086600" cy="3505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So today we shall discuss about</a:t>
            </a:r>
          </a:p>
          <a:p>
            <a:pPr algn="ctr"/>
            <a:endParaRPr lang="en-US" sz="3600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8800" dirty="0" smtClean="0">
                <a:solidFill>
                  <a:srgbClr val="002060"/>
                </a:solidFill>
                <a:latin typeface="Elephant" pitchFamily="18" charset="0"/>
                <a:cs typeface="Times New Roman" pitchFamily="18" charset="0"/>
              </a:rPr>
              <a:t>Infinitives</a:t>
            </a:r>
            <a:endParaRPr lang="en-US" sz="8800" dirty="0">
              <a:solidFill>
                <a:srgbClr val="002060"/>
              </a:solidFill>
              <a:latin typeface="Elephant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9200" y="609600"/>
            <a:ext cx="6705600" cy="707886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7030A0"/>
                </a:solidFill>
                <a:latin typeface="Stencil" pitchFamily="82" charset="0"/>
                <a:cs typeface="Times New Roman" pitchFamily="18" charset="0"/>
              </a:rPr>
              <a:t>Learning OUTCONES</a:t>
            </a:r>
            <a:endParaRPr lang="en-US" sz="4000" dirty="0">
              <a:solidFill>
                <a:srgbClr val="7030A0"/>
              </a:solidFill>
              <a:latin typeface="Stencil" pitchFamily="82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1676400"/>
            <a:ext cx="8077200" cy="365760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After completing the lesson students will able to ..</a:t>
            </a:r>
          </a:p>
          <a:p>
            <a:pPr algn="ctr"/>
            <a:endParaRPr lang="en-US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learnt what Infinitive is.</a:t>
            </a:r>
          </a:p>
          <a:p>
            <a:pPr>
              <a:buFont typeface="Wingdings" pitchFamily="2" charset="2"/>
              <a:buChar char="Ø"/>
            </a:pP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learnt the uses of infinitive.</a:t>
            </a:r>
          </a:p>
          <a:p>
            <a:pPr>
              <a:buFont typeface="Wingdings" pitchFamily="2" charset="2"/>
              <a:buChar char="Ø"/>
            </a:pP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learnt  finding out infinitive from a sentence.</a:t>
            </a:r>
          </a:p>
          <a:p>
            <a:pPr>
              <a:buFont typeface="Wingdings" pitchFamily="2" charset="2"/>
              <a:buChar char="Ø"/>
            </a:pP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learnt filling the gaps using infinitives.</a:t>
            </a:r>
            <a:endParaRPr lang="en-US" sz="28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381000"/>
            <a:ext cx="6096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Definition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Infinitive</a:t>
            </a:r>
            <a:endParaRPr lang="en-US" sz="4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1371600"/>
            <a:ext cx="7315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The infinitive is the base of a verb, often preceded by to and never change according to person, number or tense.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81200" y="2819400"/>
            <a:ext cx="5105400" cy="523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Kinds of Infinitives 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0" y="3657600"/>
            <a:ext cx="289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895600" y="4191000"/>
            <a:ext cx="2971800" cy="5847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Infinitive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5800" y="5410200"/>
            <a:ext cx="2971800" cy="107721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Simple or Noun Infinitive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419600" y="5410200"/>
            <a:ext cx="3962400" cy="107721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Gerundial or Qualifying Infinitive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 rot="16200000" flipH="1">
            <a:off x="4114801" y="4953000"/>
            <a:ext cx="304802" cy="3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1828800" y="5105400"/>
            <a:ext cx="5334000" cy="1588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rot="5400000">
            <a:off x="6934994" y="5180806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rot="5400000">
            <a:off x="1829197" y="5257403"/>
            <a:ext cx="15160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1295400" y="3505200"/>
            <a:ext cx="678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There are two kinds of Infinitives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7" grpId="0" animBg="1"/>
      <p:bldP spid="18" grpId="0" animBg="1"/>
      <p:bldP spid="19" grpId="0" animBg="1"/>
      <p:bldP spid="8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1917</TotalTime>
  <Words>990</Words>
  <Application>Microsoft Office PowerPoint</Application>
  <PresentationFormat>On-screen Show (4:3)</PresentationFormat>
  <Paragraphs>154</Paragraphs>
  <Slides>24</Slides>
  <Notes>4</Notes>
  <HiddenSlides>1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4" baseType="lpstr">
      <vt:lpstr>Arial</vt:lpstr>
      <vt:lpstr>Book Antiqua</vt:lpstr>
      <vt:lpstr>Calibri</vt:lpstr>
      <vt:lpstr>Elephant</vt:lpstr>
      <vt:lpstr>MonooMJ</vt:lpstr>
      <vt:lpstr>Nikosh</vt:lpstr>
      <vt:lpstr>Stencil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TSS</dc:creator>
  <cp:lastModifiedBy>MR.HARUN</cp:lastModifiedBy>
  <cp:revision>241</cp:revision>
  <cp:lastPrinted>2013-04-24T06:22:17Z</cp:lastPrinted>
  <dcterms:created xsi:type="dcterms:W3CDTF">2013-04-21T06:16:47Z</dcterms:created>
  <dcterms:modified xsi:type="dcterms:W3CDTF">2015-06-25T07:14:48Z</dcterms:modified>
</cp:coreProperties>
</file>